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3D06-6783-4248-9765-569FB658D46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094A-CA6D-48CA-8A6E-73483869836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FFB73-E07B-4E49-ACDC-FAAE3D0745B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603E-8AA8-4C50-AC1F-AA986C5FDE3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7047-9F6A-48F8-AB8E-D05C48F446A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43DC-4E11-46B3-A43D-9B7602AAD46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0B55-5C1F-48B3-9740-302ECCCA100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D2157-0759-41FF-9E38-6634092E9D4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23D-2E12-4F2F-9DEA-08D6FED6C9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27C-31B2-44D9-A2B2-19852B1E8B4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83E8-82F0-4D09-A9C8-C2526C66E6E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3F9ADE-B9CE-4557-B182-AB5CBFF37EF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Cards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GB" sz="1800" dirty="0" smtClean="0"/>
              <a:t>Teach your class a short dance sequence/motif that includes at least one travel, stillness, jump, gesture, turning and possibly a transfer of weight.  Make sure you explain what each move is.  If your class already know the 6 basic components of DANCE skip to Step 2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GB" sz="1800" dirty="0" smtClean="0"/>
              <a:t>Split your class into small groups (ideally between 3-6 in a group)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GB" sz="1800" dirty="0" smtClean="0"/>
              <a:t>Give a task-cards </a:t>
            </a:r>
            <a:r>
              <a:rPr lang="en-GB" sz="1800" dirty="0"/>
              <a:t>to </a:t>
            </a:r>
            <a:r>
              <a:rPr lang="en-GB" sz="1800" dirty="0" smtClean="0"/>
              <a:t>each group and ask them </a:t>
            </a:r>
            <a:r>
              <a:rPr lang="en-GB" sz="1800" dirty="0"/>
              <a:t>to make up a </a:t>
            </a:r>
            <a:r>
              <a:rPr lang="en-GB" sz="1800" dirty="0" smtClean="0"/>
              <a:t>motif based on the task. They must practice and prepare to perform to another group or the whole class.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GB" sz="1800" dirty="0" smtClean="0"/>
              <a:t>Give between 10 – 20 </a:t>
            </a:r>
            <a:r>
              <a:rPr lang="en-GB" sz="1800" dirty="0" err="1" smtClean="0"/>
              <a:t>mins</a:t>
            </a:r>
            <a:r>
              <a:rPr lang="en-GB" sz="1800" dirty="0" smtClean="0"/>
              <a:t> for pupils to prepare their performance.</a:t>
            </a:r>
            <a:endParaRPr lang="en-GB" sz="1800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GB" sz="1800" dirty="0" smtClean="0">
                <a:solidFill>
                  <a:srgbClr val="FF0000"/>
                </a:solidFill>
              </a:rPr>
              <a:t>Before performing, the pupils should read out or give </a:t>
            </a:r>
            <a:r>
              <a:rPr lang="en-GB" sz="1800" dirty="0">
                <a:solidFill>
                  <a:srgbClr val="FF0000"/>
                </a:solidFill>
              </a:rPr>
              <a:t>their </a:t>
            </a:r>
            <a:r>
              <a:rPr lang="en-GB" sz="1800" dirty="0" smtClean="0">
                <a:solidFill>
                  <a:srgbClr val="FF0000"/>
                </a:solidFill>
              </a:rPr>
              <a:t>Task Card to their audience (whole class or another group)</a:t>
            </a:r>
            <a:endParaRPr lang="en-GB" sz="18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GB" sz="1800" dirty="0" smtClean="0">
                <a:solidFill>
                  <a:srgbClr val="FF0000"/>
                </a:solidFill>
              </a:rPr>
              <a:t>Observing </a:t>
            </a:r>
            <a:r>
              <a:rPr lang="en-GB" sz="1800" dirty="0">
                <a:solidFill>
                  <a:srgbClr val="FF0000"/>
                </a:solidFill>
              </a:rPr>
              <a:t>pupils </a:t>
            </a:r>
            <a:r>
              <a:rPr lang="en-GB" sz="1800" dirty="0" smtClean="0">
                <a:solidFill>
                  <a:srgbClr val="FF0000"/>
                </a:solidFill>
              </a:rPr>
              <a:t>should </a:t>
            </a:r>
            <a:r>
              <a:rPr lang="en-GB" sz="1800" dirty="0">
                <a:solidFill>
                  <a:srgbClr val="FF0000"/>
                </a:solidFill>
              </a:rPr>
              <a:t>give ‘x’ factor points for all the elements </a:t>
            </a:r>
            <a:r>
              <a:rPr lang="en-GB" sz="1800" dirty="0" smtClean="0">
                <a:solidFill>
                  <a:srgbClr val="FF0000"/>
                </a:solidFill>
              </a:rPr>
              <a:t>achieved from the task card</a:t>
            </a:r>
            <a:endParaRPr lang="en-GB" sz="18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GB" sz="1800" dirty="0" smtClean="0"/>
              <a:t>To allow for extension: EACH </a:t>
            </a:r>
            <a:r>
              <a:rPr lang="en-GB" sz="1800" dirty="0"/>
              <a:t>CARD HAS A </a:t>
            </a:r>
            <a:r>
              <a:rPr lang="en-GB" sz="1800" dirty="0" smtClean="0"/>
              <a:t>DIFFERENT DEVELOPMENT QUALITY </a:t>
            </a:r>
            <a:r>
              <a:rPr lang="en-GB" sz="1800" dirty="0"/>
              <a:t>SUCH AS A CHANGE IN SPACE OR DYMNAMIC.  Once children have achieved the first part they may add the </a:t>
            </a:r>
            <a:r>
              <a:rPr lang="en-GB" sz="1800" dirty="0" smtClean="0"/>
              <a:t>development qualities if they (or you)  desire.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GB" sz="1800" dirty="0" smtClean="0"/>
              <a:t>To further extend the task, groups could swap around the cards until they have 3 different sequences/motifs.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6E56-5D61-44F7-A5B5-B96475D6B092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08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Card A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827213"/>
            <a:ext cx="8288089" cy="34734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500" dirty="0"/>
              <a:t>Can you make up a motif/phrase that includes:</a:t>
            </a:r>
          </a:p>
          <a:p>
            <a:pPr>
              <a:lnSpc>
                <a:spcPct val="80000"/>
              </a:lnSpc>
            </a:pPr>
            <a:r>
              <a:rPr lang="en-GB" sz="2500" dirty="0"/>
              <a:t>1 gesture</a:t>
            </a:r>
          </a:p>
          <a:p>
            <a:pPr>
              <a:lnSpc>
                <a:spcPct val="80000"/>
              </a:lnSpc>
            </a:pPr>
            <a:r>
              <a:rPr lang="en-GB" sz="2500" dirty="0"/>
              <a:t>2 </a:t>
            </a:r>
            <a:r>
              <a:rPr lang="en-GB" sz="2500" dirty="0" smtClean="0"/>
              <a:t>different stillness</a:t>
            </a:r>
            <a:endParaRPr lang="en-GB" sz="2500" dirty="0"/>
          </a:p>
          <a:p>
            <a:pPr>
              <a:lnSpc>
                <a:spcPct val="80000"/>
              </a:lnSpc>
            </a:pPr>
            <a:r>
              <a:rPr lang="en-GB" sz="2500" dirty="0" smtClean="0"/>
              <a:t>3 jumps</a:t>
            </a:r>
            <a:endParaRPr lang="en-GB" sz="2500" dirty="0"/>
          </a:p>
          <a:p>
            <a:pPr marL="0" indent="0">
              <a:lnSpc>
                <a:spcPct val="80000"/>
              </a:lnSpc>
              <a:buNone/>
            </a:pPr>
            <a:endParaRPr lang="en-GB" sz="25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GB" sz="2500" dirty="0" smtClean="0">
                <a:solidFill>
                  <a:srgbClr val="FF0000"/>
                </a:solidFill>
              </a:rPr>
              <a:t>Extension work for those who have completed the above</a:t>
            </a:r>
            <a:r>
              <a:rPr lang="en-GB" sz="2500" dirty="0" smtClean="0"/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2500" dirty="0" smtClean="0"/>
              <a:t>NOW REPEAT AND ADD</a:t>
            </a:r>
            <a:r>
              <a:rPr lang="en-GB" sz="2500" dirty="0"/>
              <a:t>………….</a:t>
            </a:r>
          </a:p>
          <a:p>
            <a:pPr>
              <a:lnSpc>
                <a:spcPct val="80000"/>
              </a:lnSpc>
            </a:pPr>
            <a:r>
              <a:rPr lang="en-GB" sz="2500" dirty="0"/>
              <a:t>2 travels – to include a DIAGONAL </a:t>
            </a:r>
            <a:r>
              <a:rPr lang="en-GB" sz="2500" dirty="0" smtClean="0"/>
              <a:t>DIRECTION </a:t>
            </a:r>
            <a:endParaRPr lang="en-GB" sz="2500" dirty="0"/>
          </a:p>
          <a:p>
            <a:pPr>
              <a:lnSpc>
                <a:spcPct val="80000"/>
              </a:lnSpc>
            </a:pPr>
            <a:r>
              <a:rPr lang="en-GB" sz="2500" dirty="0"/>
              <a:t>1 turn</a:t>
            </a:r>
          </a:p>
          <a:p>
            <a:pPr>
              <a:lnSpc>
                <a:spcPct val="80000"/>
              </a:lnSpc>
            </a:pPr>
            <a:endParaRPr lang="en-GB" sz="2500" dirty="0"/>
          </a:p>
          <a:p>
            <a:pPr>
              <a:lnSpc>
                <a:spcPct val="80000"/>
              </a:lnSpc>
            </a:pPr>
            <a:endParaRPr lang="en-US" sz="25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337F-BF0B-4B1E-B94C-F15E06D2716B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50825" y="5734050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0000"/>
                </a:solidFill>
              </a:rPr>
              <a:t>Between 6 - 9 </a:t>
            </a:r>
            <a:r>
              <a:rPr lang="en-GB" sz="2800" b="1" dirty="0">
                <a:solidFill>
                  <a:srgbClr val="000000"/>
                </a:solidFill>
              </a:rPr>
              <a:t>‘x’ factor points to be gained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95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Card B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500" dirty="0"/>
              <a:t>Can you make up a motif/phrase that includes:</a:t>
            </a:r>
          </a:p>
          <a:p>
            <a:r>
              <a:rPr lang="en-GB" sz="2500" dirty="0" smtClean="0"/>
              <a:t>2 travels</a:t>
            </a:r>
            <a:endParaRPr lang="en-GB" sz="2500" dirty="0"/>
          </a:p>
          <a:p>
            <a:r>
              <a:rPr lang="en-GB" sz="2500" dirty="0"/>
              <a:t>A jump</a:t>
            </a:r>
          </a:p>
          <a:p>
            <a:r>
              <a:rPr lang="en-GB" sz="2500" dirty="0"/>
              <a:t>A stillness</a:t>
            </a:r>
          </a:p>
          <a:p>
            <a:r>
              <a:rPr lang="en-GB" sz="2500" dirty="0"/>
              <a:t>And a turn</a:t>
            </a:r>
          </a:p>
          <a:p>
            <a:pPr>
              <a:buFont typeface="Wingdings" pitchFamily="2" charset="2"/>
              <a:buNone/>
            </a:pPr>
            <a:r>
              <a:rPr lang="en-GB" sz="2500" dirty="0" smtClean="0">
                <a:solidFill>
                  <a:srgbClr val="FF0000"/>
                </a:solidFill>
              </a:rPr>
              <a:t>Extension </a:t>
            </a:r>
            <a:r>
              <a:rPr lang="en-GB" sz="2500" dirty="0">
                <a:solidFill>
                  <a:srgbClr val="FF0000"/>
                </a:solidFill>
              </a:rPr>
              <a:t>work for those </a:t>
            </a:r>
            <a:r>
              <a:rPr lang="en-GB" sz="2500" dirty="0" smtClean="0">
                <a:solidFill>
                  <a:srgbClr val="FF0000"/>
                </a:solidFill>
              </a:rPr>
              <a:t>who have </a:t>
            </a:r>
            <a:r>
              <a:rPr lang="en-GB" sz="2500" dirty="0">
                <a:solidFill>
                  <a:srgbClr val="FF0000"/>
                </a:solidFill>
              </a:rPr>
              <a:t>completed the above </a:t>
            </a:r>
            <a:r>
              <a:rPr lang="en-GB" sz="2500" dirty="0" smtClean="0"/>
              <a:t>NOW REPEAT AND ADD</a:t>
            </a:r>
            <a:r>
              <a:rPr lang="en-GB" sz="2500" dirty="0"/>
              <a:t>………</a:t>
            </a:r>
          </a:p>
          <a:p>
            <a:r>
              <a:rPr lang="en-GB" sz="2500" dirty="0"/>
              <a:t>a </a:t>
            </a:r>
            <a:r>
              <a:rPr lang="en-GB" sz="2500" dirty="0" smtClean="0"/>
              <a:t>FIGURE OF 8 PATHWAY FOLLOWED DIRECTLY BY  </a:t>
            </a:r>
          </a:p>
          <a:p>
            <a:r>
              <a:rPr lang="en-GB" sz="2500" dirty="0" smtClean="0"/>
              <a:t>a SQUARE </a:t>
            </a:r>
            <a:r>
              <a:rPr lang="en-GB" sz="2500" dirty="0"/>
              <a:t>PATHWAY</a:t>
            </a:r>
          </a:p>
          <a:p>
            <a:endParaRPr lang="en-US" sz="25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34C9-13BB-49D3-ACAD-49CC7C79EF9C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50825" y="5734050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0000"/>
                </a:solidFill>
              </a:rPr>
              <a:t>Between 5 - 7 </a:t>
            </a:r>
            <a:r>
              <a:rPr lang="en-GB" sz="2800" b="1" dirty="0">
                <a:solidFill>
                  <a:srgbClr val="000000"/>
                </a:solidFill>
              </a:rPr>
              <a:t>‘x’ factor points to be gained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5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Card C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dirty="0"/>
              <a:t>Can you make up a motif/phrase that includes:</a:t>
            </a:r>
          </a:p>
          <a:p>
            <a:pPr>
              <a:lnSpc>
                <a:spcPct val="90000"/>
              </a:lnSpc>
            </a:pPr>
            <a:r>
              <a:rPr lang="en-GB" dirty="0"/>
              <a:t>A gesture</a:t>
            </a:r>
          </a:p>
          <a:p>
            <a:pPr>
              <a:lnSpc>
                <a:spcPct val="90000"/>
              </a:lnSpc>
            </a:pPr>
            <a:r>
              <a:rPr lang="en-GB" dirty="0"/>
              <a:t>A jump</a:t>
            </a:r>
          </a:p>
          <a:p>
            <a:pPr>
              <a:lnSpc>
                <a:spcPct val="90000"/>
              </a:lnSpc>
            </a:pPr>
            <a:r>
              <a:rPr lang="en-GB" dirty="0"/>
              <a:t>A stillness</a:t>
            </a:r>
          </a:p>
          <a:p>
            <a:pPr>
              <a:lnSpc>
                <a:spcPct val="90000"/>
              </a:lnSpc>
            </a:pPr>
            <a:r>
              <a:rPr lang="en-GB" dirty="0"/>
              <a:t>And a travel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500" dirty="0">
                <a:solidFill>
                  <a:srgbClr val="FF0000"/>
                </a:solidFill>
              </a:rPr>
              <a:t>Extension work for those </a:t>
            </a:r>
            <a:r>
              <a:rPr lang="en-GB" sz="2500" dirty="0" smtClean="0">
                <a:solidFill>
                  <a:srgbClr val="FF0000"/>
                </a:solidFill>
              </a:rPr>
              <a:t>who have </a:t>
            </a:r>
            <a:r>
              <a:rPr lang="en-GB" sz="2500" dirty="0">
                <a:solidFill>
                  <a:srgbClr val="FF0000"/>
                </a:solidFill>
              </a:rPr>
              <a:t>completed the above</a:t>
            </a:r>
            <a:endParaRPr lang="en-GB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dirty="0" smtClean="0"/>
              <a:t>NOW REPEAT AND ADD………….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QUICK and </a:t>
            </a:r>
            <a:r>
              <a:rPr lang="en-GB" dirty="0" smtClean="0"/>
              <a:t>SUSTAINED (drawn out and slow) </a:t>
            </a:r>
            <a:r>
              <a:rPr lang="en-GB" dirty="0"/>
              <a:t>SPEED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A792-AE7A-435D-B0A4-97E50560DFAF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50825" y="5949950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0000"/>
                </a:solidFill>
              </a:rPr>
              <a:t>Between 4 - </a:t>
            </a:r>
            <a:r>
              <a:rPr lang="en-GB" sz="2800" b="1" dirty="0">
                <a:solidFill>
                  <a:srgbClr val="000000"/>
                </a:solidFill>
              </a:rPr>
              <a:t>6 ‘x’ factor points to be gained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30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Card D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500" dirty="0"/>
              <a:t>Can you make up a motif/phrase that includes:</a:t>
            </a:r>
          </a:p>
          <a:p>
            <a:r>
              <a:rPr lang="en-GB" sz="2500" dirty="0"/>
              <a:t>2 forms of travel</a:t>
            </a:r>
          </a:p>
          <a:p>
            <a:r>
              <a:rPr lang="en-GB" sz="2500" dirty="0"/>
              <a:t>2 forms of turning</a:t>
            </a:r>
          </a:p>
          <a:p>
            <a:r>
              <a:rPr lang="en-GB" sz="2500" dirty="0"/>
              <a:t>2 types of gesture</a:t>
            </a:r>
          </a:p>
          <a:p>
            <a:pPr>
              <a:buFont typeface="Wingdings" pitchFamily="2" charset="2"/>
              <a:buNone/>
            </a:pPr>
            <a:r>
              <a:rPr lang="en-GB" sz="2500" dirty="0"/>
              <a:t> </a:t>
            </a:r>
            <a:endParaRPr lang="en-GB" sz="2500" dirty="0" smtClean="0"/>
          </a:p>
          <a:p>
            <a:pPr lvl="0">
              <a:lnSpc>
                <a:spcPct val="90000"/>
              </a:lnSpc>
              <a:buClr>
                <a:srgbClr val="93A299"/>
              </a:buClr>
              <a:buNone/>
            </a:pPr>
            <a:r>
              <a:rPr lang="en-GB" sz="2500" dirty="0">
                <a:solidFill>
                  <a:srgbClr val="FF0000"/>
                </a:solidFill>
              </a:rPr>
              <a:t>Extension work for </a:t>
            </a:r>
            <a:r>
              <a:rPr lang="en-GB" sz="2500" dirty="0" smtClean="0">
                <a:solidFill>
                  <a:srgbClr val="FF0000"/>
                </a:solidFill>
              </a:rPr>
              <a:t>those who </a:t>
            </a:r>
            <a:r>
              <a:rPr lang="en-GB" sz="2500" dirty="0">
                <a:solidFill>
                  <a:srgbClr val="FF0000"/>
                </a:solidFill>
              </a:rPr>
              <a:t>have completed the above</a:t>
            </a:r>
            <a:endParaRPr lang="en-GB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buClr>
                <a:srgbClr val="93A299"/>
              </a:buClr>
              <a:buNone/>
            </a:pPr>
            <a:r>
              <a:rPr lang="en-GB" dirty="0" smtClean="0">
                <a:solidFill>
                  <a:srgbClr val="292934"/>
                </a:solidFill>
              </a:rPr>
              <a:t>NOW </a:t>
            </a:r>
            <a:r>
              <a:rPr lang="en-GB" dirty="0">
                <a:solidFill>
                  <a:srgbClr val="292934"/>
                </a:solidFill>
              </a:rPr>
              <a:t>REPEAT AND ADD………….</a:t>
            </a:r>
          </a:p>
          <a:p>
            <a:pPr>
              <a:buFont typeface="Wingdings" pitchFamily="2" charset="2"/>
              <a:buNone/>
            </a:pPr>
            <a:r>
              <a:rPr lang="en-GB" sz="2500" dirty="0" smtClean="0"/>
              <a:t>DIFFERENT </a:t>
            </a:r>
            <a:r>
              <a:rPr lang="en-GB" sz="2500" dirty="0"/>
              <a:t>LEVELS by including:</a:t>
            </a:r>
          </a:p>
          <a:p>
            <a:r>
              <a:rPr lang="en-GB" sz="2500" dirty="0"/>
              <a:t>A HIGH jump</a:t>
            </a:r>
          </a:p>
          <a:p>
            <a:r>
              <a:rPr lang="en-GB" sz="2500" dirty="0"/>
              <a:t>A LOW stillness</a:t>
            </a:r>
          </a:p>
          <a:p>
            <a:endParaRPr lang="en-US" sz="25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2924-C0F1-4520-99A5-68428C40BE55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50825" y="5949950"/>
            <a:ext cx="8893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0000"/>
                </a:solidFill>
              </a:rPr>
              <a:t>Between 6 - 8 </a:t>
            </a:r>
            <a:r>
              <a:rPr lang="en-GB" sz="2800" b="1" dirty="0">
                <a:solidFill>
                  <a:srgbClr val="000000"/>
                </a:solidFill>
              </a:rPr>
              <a:t>‘x’ factor points to be gained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17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Card E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500" dirty="0"/>
              <a:t>Can you make up a motif/phrase that includes:</a:t>
            </a:r>
          </a:p>
          <a:p>
            <a:pPr>
              <a:lnSpc>
                <a:spcPct val="90000"/>
              </a:lnSpc>
            </a:pPr>
            <a:r>
              <a:rPr lang="en-GB" sz="2500" dirty="0"/>
              <a:t>3 forms of travel</a:t>
            </a:r>
          </a:p>
          <a:p>
            <a:pPr>
              <a:lnSpc>
                <a:spcPct val="90000"/>
              </a:lnSpc>
            </a:pPr>
            <a:r>
              <a:rPr lang="en-GB" sz="2500" dirty="0"/>
              <a:t>2 forms of jumping</a:t>
            </a:r>
          </a:p>
          <a:p>
            <a:pPr>
              <a:lnSpc>
                <a:spcPct val="90000"/>
              </a:lnSpc>
            </a:pPr>
            <a:r>
              <a:rPr lang="en-GB" sz="2500" dirty="0"/>
              <a:t>1 type of Stillness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500" dirty="0" smtClean="0"/>
          </a:p>
          <a:p>
            <a:pPr lvl="0">
              <a:lnSpc>
                <a:spcPct val="90000"/>
              </a:lnSpc>
              <a:buClr>
                <a:srgbClr val="93A299"/>
              </a:buClr>
              <a:buNone/>
            </a:pPr>
            <a:r>
              <a:rPr lang="en-GB" sz="2500" dirty="0">
                <a:solidFill>
                  <a:srgbClr val="FF0000"/>
                </a:solidFill>
              </a:rPr>
              <a:t>Extension work for those </a:t>
            </a:r>
            <a:r>
              <a:rPr lang="en-GB" sz="2500" dirty="0" smtClean="0">
                <a:solidFill>
                  <a:srgbClr val="FF0000"/>
                </a:solidFill>
              </a:rPr>
              <a:t>who have </a:t>
            </a:r>
            <a:r>
              <a:rPr lang="en-GB" sz="2500" dirty="0">
                <a:solidFill>
                  <a:srgbClr val="FF0000"/>
                </a:solidFill>
              </a:rPr>
              <a:t>completed the above</a:t>
            </a:r>
            <a:endParaRPr lang="en-GB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buClr>
                <a:srgbClr val="93A299"/>
              </a:buClr>
              <a:buNone/>
            </a:pPr>
            <a:r>
              <a:rPr lang="en-GB" dirty="0" smtClean="0">
                <a:solidFill>
                  <a:srgbClr val="292934"/>
                </a:solidFill>
              </a:rPr>
              <a:t>NOW  ADD………….</a:t>
            </a:r>
          </a:p>
          <a:p>
            <a:pPr>
              <a:lnSpc>
                <a:spcPct val="90000"/>
              </a:lnSpc>
            </a:pPr>
            <a:r>
              <a:rPr lang="en-GB" sz="2500" dirty="0" smtClean="0"/>
              <a:t>Perform two times, first time as above, second time add</a:t>
            </a:r>
          </a:p>
          <a:p>
            <a:pPr>
              <a:lnSpc>
                <a:spcPct val="90000"/>
              </a:lnSpc>
            </a:pPr>
            <a:r>
              <a:rPr lang="en-GB" sz="2500" dirty="0" smtClean="0"/>
              <a:t>a </a:t>
            </a:r>
            <a:r>
              <a:rPr lang="en-GB" sz="2500" dirty="0"/>
              <a:t>LOW LEVEL gesture</a:t>
            </a:r>
          </a:p>
          <a:p>
            <a:pPr>
              <a:lnSpc>
                <a:spcPct val="90000"/>
              </a:lnSpc>
            </a:pPr>
            <a:r>
              <a:rPr lang="en-GB" sz="2500" dirty="0"/>
              <a:t>a SLOW turn </a:t>
            </a:r>
            <a:r>
              <a:rPr lang="en-GB" sz="2500" dirty="0" smtClean="0"/>
              <a:t> (can your audience spot the difference?)</a:t>
            </a:r>
            <a:endParaRPr lang="en-GB" sz="2500" dirty="0"/>
          </a:p>
          <a:p>
            <a:pPr>
              <a:lnSpc>
                <a:spcPct val="90000"/>
              </a:lnSpc>
            </a:pPr>
            <a:endParaRPr lang="en-GB" sz="2500" dirty="0"/>
          </a:p>
          <a:p>
            <a:pPr>
              <a:lnSpc>
                <a:spcPct val="90000"/>
              </a:lnSpc>
            </a:pPr>
            <a:endParaRPr lang="en-US" sz="25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B7C3-12AB-44C2-B520-A458977C1435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250825" y="5949950"/>
            <a:ext cx="8893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0000"/>
                </a:solidFill>
              </a:rPr>
              <a:t>Between 6 - 14 </a:t>
            </a:r>
            <a:r>
              <a:rPr lang="en-GB" sz="2800" b="1" dirty="0">
                <a:solidFill>
                  <a:srgbClr val="000000"/>
                </a:solidFill>
              </a:rPr>
              <a:t>‘x’ factor points to be gained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068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Card </a:t>
            </a:r>
            <a:r>
              <a:rPr lang="en-GB" dirty="0" smtClean="0"/>
              <a:t>F 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500" dirty="0"/>
              <a:t>Can you make up a motif/phrase that includes:</a:t>
            </a:r>
          </a:p>
          <a:p>
            <a:pPr>
              <a:lnSpc>
                <a:spcPct val="80000"/>
              </a:lnSpc>
            </a:pPr>
            <a:r>
              <a:rPr lang="en-GB" sz="2500" dirty="0"/>
              <a:t>A travel</a:t>
            </a:r>
          </a:p>
          <a:p>
            <a:pPr>
              <a:lnSpc>
                <a:spcPct val="80000"/>
              </a:lnSpc>
            </a:pPr>
            <a:r>
              <a:rPr lang="en-GB" sz="2500" dirty="0"/>
              <a:t>A turn</a:t>
            </a:r>
          </a:p>
          <a:p>
            <a:pPr>
              <a:lnSpc>
                <a:spcPct val="80000"/>
              </a:lnSpc>
            </a:pPr>
            <a:r>
              <a:rPr lang="en-GB" sz="2500" dirty="0" smtClean="0"/>
              <a:t>A gesture</a:t>
            </a:r>
          </a:p>
          <a:p>
            <a:pPr>
              <a:lnSpc>
                <a:spcPct val="80000"/>
              </a:lnSpc>
            </a:pPr>
            <a:r>
              <a:rPr lang="en-GB" sz="2500" dirty="0" smtClean="0"/>
              <a:t>A stillness</a:t>
            </a:r>
          </a:p>
          <a:p>
            <a:pPr>
              <a:lnSpc>
                <a:spcPct val="80000"/>
              </a:lnSpc>
            </a:pPr>
            <a:r>
              <a:rPr lang="en-GB" sz="2500" dirty="0" smtClean="0"/>
              <a:t>A Jump</a:t>
            </a:r>
            <a:endParaRPr lang="en-GB" sz="25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500" dirty="0" smtClean="0">
                <a:solidFill>
                  <a:srgbClr val="FF0000"/>
                </a:solidFill>
              </a:rPr>
              <a:t>Extension </a:t>
            </a:r>
            <a:r>
              <a:rPr lang="en-GB" sz="2500" dirty="0">
                <a:solidFill>
                  <a:srgbClr val="FF0000"/>
                </a:solidFill>
              </a:rPr>
              <a:t>work for those </a:t>
            </a:r>
            <a:r>
              <a:rPr lang="en-GB" sz="2500" dirty="0" smtClean="0">
                <a:solidFill>
                  <a:srgbClr val="FF0000"/>
                </a:solidFill>
              </a:rPr>
              <a:t>who have </a:t>
            </a:r>
            <a:r>
              <a:rPr lang="en-GB" sz="2500" dirty="0">
                <a:solidFill>
                  <a:srgbClr val="FF0000"/>
                </a:solidFill>
              </a:rPr>
              <a:t>completed the above</a:t>
            </a:r>
            <a:endParaRPr lang="en-GB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 dirty="0"/>
              <a:t>NOW </a:t>
            </a:r>
            <a:r>
              <a:rPr lang="en-GB" sz="2800" dirty="0" smtClean="0"/>
              <a:t>ADD</a:t>
            </a:r>
            <a:r>
              <a:rPr lang="en-GB" sz="2800" dirty="0"/>
              <a:t>………….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500" dirty="0" smtClean="0"/>
              <a:t>Perform the motif above 4 TIMES.  One as above then </a:t>
            </a:r>
            <a:r>
              <a:rPr lang="en-GB" sz="2500" dirty="0"/>
              <a:t>repeat </a:t>
            </a:r>
            <a:r>
              <a:rPr lang="en-GB" sz="2500" dirty="0" smtClean="0"/>
              <a:t>3 more times each time add one of the following;</a:t>
            </a:r>
            <a:endParaRPr lang="en-GB" sz="2500" dirty="0"/>
          </a:p>
          <a:p>
            <a:pPr>
              <a:lnSpc>
                <a:spcPct val="80000"/>
              </a:lnSpc>
            </a:pPr>
            <a:r>
              <a:rPr lang="en-GB" sz="2500" dirty="0" smtClean="0"/>
              <a:t>A new pathway or direction</a:t>
            </a:r>
            <a:endParaRPr lang="en-GB" sz="2500" dirty="0"/>
          </a:p>
          <a:p>
            <a:pPr>
              <a:lnSpc>
                <a:spcPct val="80000"/>
              </a:lnSpc>
            </a:pPr>
            <a:r>
              <a:rPr lang="en-GB" sz="2500" dirty="0" smtClean="0"/>
              <a:t>An obvious Change in </a:t>
            </a:r>
            <a:r>
              <a:rPr lang="en-GB" sz="2500" dirty="0"/>
              <a:t>level</a:t>
            </a:r>
          </a:p>
          <a:p>
            <a:pPr>
              <a:lnSpc>
                <a:spcPct val="80000"/>
              </a:lnSpc>
            </a:pPr>
            <a:r>
              <a:rPr lang="en-GB" sz="2500" dirty="0" smtClean="0"/>
              <a:t>A Dramatic Change </a:t>
            </a:r>
            <a:r>
              <a:rPr lang="en-GB" sz="2500" dirty="0"/>
              <a:t>of </a:t>
            </a:r>
            <a:r>
              <a:rPr lang="en-GB" sz="2500" dirty="0" smtClean="0"/>
              <a:t>Speed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2500" dirty="0" smtClean="0"/>
              <a:t>(Can your audience spot the change/differences?)</a:t>
            </a:r>
            <a:endParaRPr lang="en-GB" sz="2500" dirty="0"/>
          </a:p>
          <a:p>
            <a:pPr>
              <a:lnSpc>
                <a:spcPct val="80000"/>
              </a:lnSpc>
            </a:pPr>
            <a:endParaRPr lang="en-GB" sz="2500" dirty="0"/>
          </a:p>
          <a:p>
            <a:pPr>
              <a:lnSpc>
                <a:spcPct val="80000"/>
              </a:lnSpc>
            </a:pPr>
            <a:endParaRPr lang="en-US" sz="25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9698-25E4-4177-81B2-E4C1F0C92798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50825" y="6209506"/>
            <a:ext cx="8893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0000"/>
                </a:solidFill>
              </a:rPr>
              <a:t>Between 5 - 23 </a:t>
            </a:r>
            <a:r>
              <a:rPr lang="en-GB" sz="2800" b="1" dirty="0">
                <a:solidFill>
                  <a:srgbClr val="000000"/>
                </a:solidFill>
              </a:rPr>
              <a:t>‘x’ factor points to be gained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80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</TotalTime>
  <Words>624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Task Cards</vt:lpstr>
      <vt:lpstr>Task Card A</vt:lpstr>
      <vt:lpstr>Task Card B</vt:lpstr>
      <vt:lpstr>Task Card C</vt:lpstr>
      <vt:lpstr>Task Card D</vt:lpstr>
      <vt:lpstr>Task Card E</vt:lpstr>
      <vt:lpstr>Task Card 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Cards</dc:title>
  <dc:creator>yveitch</dc:creator>
  <cp:lastModifiedBy>yveitch</cp:lastModifiedBy>
  <cp:revision>6</cp:revision>
  <dcterms:created xsi:type="dcterms:W3CDTF">2013-01-09T16:37:45Z</dcterms:created>
  <dcterms:modified xsi:type="dcterms:W3CDTF">2013-01-09T17:28:54Z</dcterms:modified>
</cp:coreProperties>
</file>